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90" r:id="rId11"/>
    <p:sldId id="289" r:id="rId12"/>
    <p:sldId id="291" r:id="rId13"/>
    <p:sldId id="292" r:id="rId14"/>
    <p:sldId id="264" r:id="rId15"/>
    <p:sldId id="269" r:id="rId16"/>
    <p:sldId id="270" r:id="rId17"/>
    <p:sldId id="271" r:id="rId18"/>
    <p:sldId id="273" r:id="rId19"/>
    <p:sldId id="272" r:id="rId20"/>
    <p:sldId id="275" r:id="rId21"/>
    <p:sldId id="276" r:id="rId22"/>
    <p:sldId id="278" r:id="rId23"/>
    <p:sldId id="286" r:id="rId24"/>
    <p:sldId id="280" r:id="rId25"/>
    <p:sldId id="284" r:id="rId26"/>
    <p:sldId id="283" r:id="rId27"/>
    <p:sldId id="282" r:id="rId28"/>
    <p:sldId id="287" r:id="rId29"/>
    <p:sldId id="288" r:id="rId30"/>
    <p:sldId id="262" r:id="rId31"/>
    <p:sldId id="266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Garamond" panose="02020404030301010803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D"/>
    <a:srgbClr val="FF0000"/>
    <a:srgbClr val="E250C3"/>
    <a:srgbClr val="4A86E8"/>
    <a:srgbClr val="212121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85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68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717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033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24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77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1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11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40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944e6e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944e6e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04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82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931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6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211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4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06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69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41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37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944e6e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944e6e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2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8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944e6e8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944e6e8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5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6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 YIELDS –r BUT WE USE ABSOLUTE VALUE INSTEAD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26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mbria Math"/>
              <a:buNone/>
              <a:defRPr sz="52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None/>
              <a:defRPr sz="28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 Math"/>
              <a:buNone/>
              <a:defRPr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 Math"/>
              <a:buChar char="●"/>
              <a:defRPr sz="18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Spherical/Cylindrical Coordinates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  <a:blipFill>
                <a:blip r:embed="rId3"/>
                <a:stretch>
                  <a:fillRect l="-1073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60631A-5B9A-48A3-B05C-5164A56E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61" y="2226345"/>
            <a:ext cx="4865677" cy="27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5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  <a:blipFill>
                <a:blip r:embed="rId3"/>
                <a:stretch>
                  <a:fillRect l="-107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/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blipFill>
                <a:blip r:embed="rId4"/>
                <a:stretch>
                  <a:fillRect l="-3641" t="-2204" r="-3398" b="-3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  <a:blipFill>
                <a:blip r:embed="rId3"/>
                <a:stretch>
                  <a:fillRect l="-107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/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DADAD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𝑟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blipFill>
                <a:blip r:embed="rId5"/>
                <a:stretch>
                  <a:fillRect l="-3893" t="-2198" r="-340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0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  <a:blipFill>
                <a:blip r:embed="rId3"/>
                <a:stretch>
                  <a:fillRect l="-1073" b="-1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0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𝑟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1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𝑡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2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</a:rPr>
                      <m:t>π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/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𝑥𝑦𝑧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𝑟𝑠𝑡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𝑥𝑦𝑧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p>
                      <m:e>
                        <m:nary>
                          <m:nary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rad>
                              </m:sup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 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 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nary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</a:t>
            </a:r>
            <a:r>
              <a:rPr lang="en" sz="3600" dirty="0"/>
              <a:t> Coordinates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New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9D878D2-866A-46E1-9737-8EB48F197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9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Comparison of Variables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u="sng" dirty="0"/>
                  <a:t>Cylindrical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400" i="1" dirty="0"/>
                  <a:t>-axis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height of the cylinder (distance)</a:t>
                </a:r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  <a:blipFill>
                <a:blip r:embed="rId3"/>
                <a:stretch>
                  <a:fillRect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:r>
                  <a:rPr lang="en-US" sz="2400" u="sng" dirty="0"/>
                  <a:t>Spherical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:r>
                  <a:rPr lang="en-US" sz="2400" i="1" dirty="0"/>
                  <a:t>origin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angle between the positive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blipFill>
                <a:blip r:embed="rId4"/>
                <a:stretch>
                  <a:fillRect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6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Similarities?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1B679-3269-499F-A11E-EA8739A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4867"/>
            <a:ext cx="4173534" cy="3047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9F27F-EC15-4199-8CB5-3E182AE6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68" y="1314867"/>
            <a:ext cx="417353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D8B0-8C51-4DFC-A62E-4A2BB591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4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C4055-5DE1-4777-AFD2-3054F232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1732-DD8F-43A0-97C5-A6226168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1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676750" y="1337175"/>
            <a:ext cx="37905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</a:t>
            </a:r>
            <a:r>
              <a:rPr lang="en" sz="2400" dirty="0">
                <a:solidFill>
                  <a:srgbClr val="ADADAD"/>
                </a:solidFill>
              </a:rPr>
              <a:t>{Cos[t], Sin[t]}</a:t>
            </a:r>
            <a:endParaRPr sz="2400" dirty="0">
              <a:solidFill>
                <a:srgbClr val="ADAD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BC58-1A2F-4055-B876-0B87EE6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C11BE-2DF8-4913-8927-AB5297C0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6"/>
            <a:ext cx="5418172" cy="30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Trigonometry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03C82-F110-4D59-8CD3-76CDB66C1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16" t="3724" r="26348" b="38680"/>
          <a:stretch/>
        </p:blipFill>
        <p:spPr>
          <a:xfrm>
            <a:off x="311700" y="1152425"/>
            <a:ext cx="2897577" cy="2976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sz="2400" dirty="0"/>
                  <a:t>We want to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(cylindrical params)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(spherical params):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  <a:blipFill>
                <a:blip r:embed="rId4"/>
                <a:stretch>
                  <a:fillRect l="-1722" r="-1033" b="-6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6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/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blipFill>
                <a:blip r:embed="rId3"/>
                <a:stretch>
                  <a:fillRect l="-3509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/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blipFill>
                <a:blip r:embed="rId4"/>
                <a:stretch>
                  <a:fillRect r="-5147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77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758F6-C6BA-4E67-904D-BFB1410D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91" y="1212494"/>
            <a:ext cx="6462218" cy="3634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CDF46-D239-4A54-A87C-FE1597AC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2044431" cy="11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 Coordinates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257704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Conceptually—Circular Cross Sections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69B09-30F5-4C12-8859-49098FB1B14C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7E257-47EF-4808-B5B0-06F79A001953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FE2E0-AD19-4569-B308-706641707F1B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32407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5" grpId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10715" y="1441682"/>
            <a:ext cx="4385115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Cos[t]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Sin[t]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>
                <a:solidFill>
                  <a:srgbClr val="ADADAD"/>
                </a:solidFill>
              </a:rPr>
              <a:t> Cos[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" sz="3200" dirty="0">
                <a:solidFill>
                  <a:srgbClr val="ADADAD"/>
                </a:solidFill>
              </a:rPr>
              <a:t>]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/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E250C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/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8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58230-2960-4B55-B52E-F361CF6D2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6462218" cy="3634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AC107-132F-48FB-A2A3-D1B6598E2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" y="1212494"/>
            <a:ext cx="1068586" cy="9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6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8E747-66D3-48CF-BFEE-E46D49CA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2"/>
            <a:ext cx="6462219" cy="3634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CCC1A5-3FD5-4C7B-86E8-31602205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123" y="1302057"/>
            <a:ext cx="864680" cy="7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1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600" dirty="0"/>
                  <a:t> goes from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77F2C-31A1-4C9C-A292-84C957B32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1"/>
            <a:ext cx="6462220" cy="3634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DA75B-A307-498E-B5EC-50A45C630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92" y="1278252"/>
            <a:ext cx="883704" cy="8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247000" y="1337175"/>
            <a:ext cx="4650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{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A154E-3DC3-4F9F-95BF-360E222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Cos[t]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Sin[t]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-US" sz="2000" dirty="0">
                <a:solidFill>
                  <a:srgbClr val="E250C3"/>
                </a:solidFill>
              </a:rPr>
              <a:t>r</a:t>
            </a:r>
            <a:r>
              <a:rPr lang="en-US" sz="2000" dirty="0"/>
              <a:t> Cos[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0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Adding a Height</a:t>
            </a:r>
            <a:endParaRPr sz="36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424100" y="1337175"/>
            <a:ext cx="62958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{x[s, t], y[s, t], z[s, t]} = {1.5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267AE-BD6E-404B-83A8-B33E65398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1" y="1977975"/>
            <a:ext cx="5085738" cy="2860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Cylindrical Coordinates</a:t>
            </a:r>
            <a:endParaRPr sz="36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3D519-8A21-4468-8755-CF872E56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116457" y="1441682"/>
            <a:ext cx="3675800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Cos[t]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Sin[t]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00B050"/>
                </a:solidFill>
              </a:rPr>
              <a:t>s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/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4A86E8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Putting it All Together</a:t>
            </a:r>
            <a:endParaRPr sz="3600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EBAB-744E-4F60-BE5F-1F1C5AC4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7" y="2043149"/>
            <a:ext cx="5085737" cy="28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60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Cos[t], 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Sin[t], </a:t>
            </a:r>
            <a:r>
              <a:rPr lang="en" sz="2000" dirty="0">
                <a:solidFill>
                  <a:srgbClr val="00B050"/>
                </a:solidFill>
              </a:rPr>
              <a:t>s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6572"/>
      </p:ext>
    </p:extLst>
  </p:cSld>
  <p:clrMapOvr>
    <a:masterClrMapping/>
  </p:clrMapOvr>
</p:sld>
</file>

<file path=ppt/theme/theme1.xml><?xml version="1.0" encoding="utf-8"?>
<a:theme xmlns:a="http://schemas.openxmlformats.org/drawingml/2006/main" name="Spherical Coordinates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1115</Words>
  <Application>Microsoft Office PowerPoint</Application>
  <PresentationFormat>On-screen Show (16:9)</PresentationFormat>
  <Paragraphs>115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Garamond</vt:lpstr>
      <vt:lpstr>Spherical Coordinates Dark</vt:lpstr>
      <vt:lpstr>Spherical/Cylindrical Coordinates</vt:lpstr>
      <vt:lpstr>Recall from Lesson 1...</vt:lpstr>
      <vt:lpstr>Recall from Lesson 1...</vt:lpstr>
      <vt:lpstr>Adding a Height</vt:lpstr>
      <vt:lpstr>Cylindrical Coordinates</vt:lpstr>
      <vt:lpstr>Bounds</vt:lpstr>
      <vt:lpstr>Putting it All Together</vt:lpstr>
      <vt:lpstr>|V_xyz [r,s,t]|</vt:lpstr>
      <vt:lpstr>〖|V〗_xyz [r,s,t]|</vt:lpstr>
      <vt:lpstr>A Familiar Problem</vt:lpstr>
      <vt:lpstr>A Familiar Problem</vt:lpstr>
      <vt:lpstr>A Familiar Problem</vt:lpstr>
      <vt:lpstr>A Familiar Problem</vt:lpstr>
      <vt:lpstr>Spherical Coordinates</vt:lpstr>
      <vt:lpstr>A Comparison of Variables</vt:lpstr>
      <vt:lpstr>Similarities?</vt:lpstr>
      <vt:lpstr>Similarities</vt:lpstr>
      <vt:lpstr>Similarities.</vt:lpstr>
      <vt:lpstr>Side View</vt:lpstr>
      <vt:lpstr>Side View</vt:lpstr>
      <vt:lpstr>Trigonometry</vt:lpstr>
      <vt:lpstr>Substitution</vt:lpstr>
      <vt:lpstr>Substitution</vt:lpstr>
      <vt:lpstr>Spherical Coordinates</vt:lpstr>
      <vt:lpstr>Conceptually—Circular Cross Sections</vt:lpstr>
      <vt:lpstr>Bounds</vt:lpstr>
      <vt:lpstr>Bounds for s</vt:lpstr>
      <vt:lpstr>Bounds for s</vt:lpstr>
      <vt:lpstr>If s goes from 0 to π</vt:lpstr>
      <vt:lpstr>V_xyz [r,s,t]</vt:lpstr>
      <vt:lpstr>V_xyz [r,s,t]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Spherical/Cylindrical Coordinates</dc:title>
  <cp:lastModifiedBy>Ethan</cp:lastModifiedBy>
  <cp:revision>175</cp:revision>
  <dcterms:modified xsi:type="dcterms:W3CDTF">2020-03-01T20:34:01Z</dcterms:modified>
</cp:coreProperties>
</file>